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3" r:id="rId4"/>
    <p:sldId id="260" r:id="rId5"/>
    <p:sldId id="258" r:id="rId6"/>
    <p:sldId id="265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80" r:id="rId20"/>
    <p:sldId id="266" r:id="rId21"/>
    <p:sldId id="281" r:id="rId22"/>
    <p:sldId id="282" r:id="rId23"/>
    <p:sldId id="263" r:id="rId24"/>
    <p:sldId id="279" r:id="rId25"/>
    <p:sldId id="264" r:id="rId26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75" d="100"/>
          <a:sy n="75" d="100"/>
        </p:scale>
        <p:origin x="-89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8ADFD5B-A66C-449C-B6E8-FB716D07777D}" type="datetimeFigureOut">
              <a:rPr lang="fr-FR"/>
              <a:pPr/>
              <a:t>20/06/17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3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lang="fr-FR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fr-FR">
                <a:solidFill>
                  <a:srgbClr val="FFFFFF"/>
                </a:solidFill>
              </a:rPr>
              <a:pPr algn="ctr"/>
              <a:t>20/06/17</a:t>
            </a:fld>
            <a:endParaRPr kumimoji="0" lang="fr-FR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fr-FR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fr-FR">
                <a:solidFill>
                  <a:schemeClr val="tx2"/>
                </a:solidFill>
              </a:rPr>
              <a:pPr/>
              <a:t>‹#›</a:t>
            </a:fld>
            <a:endParaRPr kumimoji="0" lang="fr-FR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eaLnBrk="1" latinLnBrk="0" hangingPunct="1">
              <a:buNone/>
              <a:defRPr kumimoji="0" lang="fr-F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 eaLnBrk="1" latinLnBrk="0" hangingPunct="1">
              <a:defRPr kumimoji="0" lang="fr-FR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chemeClr val="tx2"/>
                </a:solidFill>
              </a:rPr>
              <a:pPr/>
              <a:t>‹#›</a:t>
            </a:fld>
            <a:endParaRPr kumimoji="0" lang="fr-FR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 anchor="b"/>
          <a:lstStyle>
            <a:lvl1pPr algn="l" eaLnBrk="1" latinLnBrk="0" hangingPunct="1">
              <a:buNone/>
              <a:defRPr kumimoji="0" lang="fr-FR" sz="4200" b="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fr-FR"/>
              <a:pPr/>
              <a:t>20/06/17</a:t>
            </a:fld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 eaLnBrk="1" latinLnBrk="0" hangingPunct="1">
              <a:defRPr kumimoji="0" lang="fr-FR" sz="2800"/>
            </a:lvl1pPr>
            <a:extLst/>
          </a:lstStyle>
          <a:p>
            <a:pPr algn="ctr"/>
            <a:fld id="{8F82E0A0-C266-4798-8C8F-B9F91E9DA37E}" type="slidenum">
              <a:rPr kumimoji="0" lang="fr-FR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>
            <a:extLst/>
          </a:lstStyle>
          <a:p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803400"/>
            <a:ext cx="8153400" cy="432308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fr-FR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fr-FR"/>
              <a:pPr/>
              <a:t>20/06/17</a:t>
            </a:fld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fr-FR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fr-FR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590550" y="150594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fr-FR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fr-FR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dirty="0" err="1" smtClean="0"/>
              <a:t>EnquEte</a:t>
            </a:r>
            <a:r>
              <a:rPr lang="fr-FR" dirty="0" smtClean="0"/>
              <a:t> </a:t>
            </a:r>
            <a:r>
              <a:rPr lang="fr-FR" dirty="0" err="1" smtClean="0"/>
              <a:t>ADHerent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fr-FR" dirty="0" smtClean="0"/>
              <a:t>22 juin 2017</a:t>
            </a:r>
            <a:endParaRPr lang="fr-FR" dirty="0"/>
          </a:p>
        </p:txBody>
      </p:sp>
      <p:pic>
        <p:nvPicPr>
          <p:cNvPr id="3" name="Image 2" descr="logo rv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763688" cy="63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rgbClr val="FF6600"/>
                </a:solidFill>
              </a:rPr>
              <a:t>Ceux qui ne font pas d’animations avec Plein Champ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20880" cy="4392488"/>
          </a:xfrm>
        </p:spPr>
        <p:txBody>
          <a:bodyPr anchor="ctr">
            <a:normAutofit lnSpcReduction="10000"/>
          </a:bodyPr>
          <a:lstStyle>
            <a:extLst/>
          </a:lstStyle>
          <a:p>
            <a:pPr marL="274320" lvl="1"/>
            <a:r>
              <a:rPr lang="fr-FR" dirty="0" smtClean="0"/>
              <a:t>C’est le ciné-club ou la médiathèque qui organisent les animations car ils ont une subvention. </a:t>
            </a:r>
            <a:r>
              <a:rPr lang="fr-FR" dirty="0"/>
              <a:t>Pas de budget au </a:t>
            </a:r>
            <a:r>
              <a:rPr lang="fr-FR" dirty="0" smtClean="0"/>
              <a:t>cinéma. Pas de main d’œuvre.</a:t>
            </a:r>
          </a:p>
          <a:p>
            <a:pPr marL="274320" lvl="1"/>
            <a:r>
              <a:rPr lang="fr-FR" dirty="0" smtClean="0"/>
              <a:t>Ce sont les associations locales qui assurent le débat et la promotion. Cela marche mieux (+ public) et c’est moins cher.</a:t>
            </a:r>
          </a:p>
          <a:p>
            <a:pPr marL="274320" lvl="1"/>
            <a:r>
              <a:rPr lang="fr-FR" dirty="0" smtClean="0"/>
              <a:t>Estime que les animations sur les films fragiles ne font pas venir plus de spectateurs</a:t>
            </a:r>
          </a:p>
          <a:p>
            <a:pPr marL="274320" lvl="1"/>
            <a:r>
              <a:rPr lang="fr-FR" dirty="0" smtClean="0"/>
              <a:t>Le calendrier de Plein Champ n’est pas en adéquation avec le nôtre. La tournée PC est trop loin de la sortie nationale # elle est trop tôt</a:t>
            </a:r>
          </a:p>
          <a:p>
            <a:pPr marL="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16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72008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Un Printemps pour le documentaire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8136904" cy="4392488"/>
          </a:xfrm>
        </p:spPr>
        <p:txBody>
          <a:bodyPr anchor="ctr">
            <a:normAutofit fontScale="92500" lnSpcReduction="20000"/>
          </a:bodyPr>
          <a:lstStyle>
            <a:extLst/>
          </a:lstStyle>
          <a:p>
            <a:pPr marL="274320" lvl="1"/>
            <a:r>
              <a:rPr lang="fr-FR" b="1" dirty="0" smtClean="0"/>
              <a:t>Les +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-permet de travailler sur la diversité des films et incitation à la diffusion de documentaires. Bonne sélection</a:t>
            </a:r>
            <a:br>
              <a:rPr lang="fr-FR" dirty="0" smtClean="0"/>
            </a:br>
            <a:r>
              <a:rPr lang="fr-FR" dirty="0" smtClean="0"/>
              <a:t>-on peut mobiliser des associations sur ces films</a:t>
            </a:r>
            <a:br>
              <a:rPr lang="fr-FR" dirty="0" smtClean="0"/>
            </a:br>
            <a:r>
              <a:rPr lang="fr-FR" dirty="0" smtClean="0"/>
              <a:t>-satisfait en terme de préparation, logistique et communication</a:t>
            </a:r>
            <a:br>
              <a:rPr lang="fr-FR" dirty="0" smtClean="0"/>
            </a:br>
            <a:r>
              <a:rPr lang="fr-FR" dirty="0" smtClean="0"/>
              <a:t>-Intervenants intéressants</a:t>
            </a:r>
            <a:r>
              <a:rPr lang="fr-FR" dirty="0"/>
              <a:t> </a:t>
            </a:r>
            <a:r>
              <a:rPr lang="fr-FR" dirty="0" smtClean="0"/>
              <a:t>et bonnes relations avec eux</a:t>
            </a:r>
            <a:br>
              <a:rPr lang="fr-FR" dirty="0" smtClean="0"/>
            </a:br>
            <a:r>
              <a:rPr lang="fr-FR" dirty="0" smtClean="0"/>
              <a:t>- le document est très bien même si on ne diffuse pas tous les films</a:t>
            </a:r>
            <a:endParaRPr lang="fr-FR" dirty="0"/>
          </a:p>
          <a:p>
            <a:pPr marL="274320" lvl="1"/>
            <a:r>
              <a:rPr lang="fr-FR" b="1" dirty="0" smtClean="0"/>
              <a:t>Les -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-manque de public parfois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-ne prend pas tous les films, fait sa propre sélection en + selon les envies de son public. </a:t>
            </a:r>
            <a:br>
              <a:rPr lang="fr-FR" dirty="0" smtClean="0"/>
            </a:br>
            <a:r>
              <a:rPr lang="fr-FR" dirty="0" smtClean="0"/>
              <a:t>- quelquefois dispositif mal identifié/autres animations. Le document part mal auprès du public.</a:t>
            </a:r>
          </a:p>
          <a:p>
            <a:pPr marL="274320"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7466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7850832" cy="1255296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SOUHAITS </a:t>
            </a:r>
            <a:br>
              <a:rPr lang="fr-FR" dirty="0" smtClean="0">
                <a:solidFill>
                  <a:srgbClr val="008000"/>
                </a:solidFill>
              </a:rPr>
            </a:br>
            <a:r>
              <a:rPr lang="fr-FR" dirty="0" smtClean="0">
                <a:solidFill>
                  <a:srgbClr val="008000"/>
                </a:solidFill>
              </a:rPr>
              <a:t>Un Printemps pour le documentaire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992888" cy="4248472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Lors d’un </a:t>
            </a:r>
            <a:r>
              <a:rPr lang="fr-FR" dirty="0" err="1" smtClean="0"/>
              <a:t>prévisionnement</a:t>
            </a:r>
            <a:r>
              <a:rPr lang="fr-FR" dirty="0" smtClean="0"/>
              <a:t>, prévoir des échanges sur les films, comment travailler les films, </a:t>
            </a:r>
            <a:endParaRPr lang="fr-FR" dirty="0"/>
          </a:p>
          <a:p>
            <a:pPr marL="274320" lvl="1"/>
            <a:r>
              <a:rPr lang="fr-FR" dirty="0" smtClean="0"/>
              <a:t> Si le document papier trop cher, pourquoi pas une maquette du doc à imprimer par les salles (et peut être adaptables selon les salles et les films) </a:t>
            </a:r>
          </a:p>
        </p:txBody>
      </p:sp>
    </p:spTree>
    <p:extLst>
      <p:ext uri="{BB962C8B-B14F-4D97-AF65-F5344CB8AC3E}">
        <p14:creationId xmlns:p14="http://schemas.microsoft.com/office/powerpoint/2010/main" val="21251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Ceux qui ne font pas Un Printemps pour le documentaire !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20880" cy="4392488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Même raisons que la rubrique animations</a:t>
            </a:r>
          </a:p>
          <a:p>
            <a:pPr marL="274320" lvl="1"/>
            <a:r>
              <a:rPr lang="fr-FR" dirty="0" smtClean="0"/>
              <a:t>Serait intéressé, mais ont raté l’information sur </a:t>
            </a:r>
            <a:r>
              <a:rPr lang="fr-FR" dirty="0"/>
              <a:t>le </a:t>
            </a:r>
            <a:r>
              <a:rPr lang="fr-FR" dirty="0" smtClean="0"/>
              <a:t>dispositif fin janvier.</a:t>
            </a:r>
            <a:endParaRPr lang="fr-FR" dirty="0"/>
          </a:p>
          <a:p>
            <a:pPr marL="274320" lvl="1"/>
            <a:r>
              <a:rPr lang="fr-FR" dirty="0" smtClean="0"/>
              <a:t>Le calendrier de Plein Champ n’est pas en adéquation avec le nôtre. Nous ne faisons plus d’animations à cette période.</a:t>
            </a:r>
          </a:p>
          <a:p>
            <a:pPr marL="274320" lvl="1"/>
            <a:r>
              <a:rPr lang="fr-FR" dirty="0" smtClean="0"/>
              <a:t>Diffuse assez des documentaires avec son ciné-club et le mois du Doc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5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4178424" cy="134112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Les P’tits Mordus de Cinéma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20880" cy="4392488"/>
          </a:xfrm>
        </p:spPr>
        <p:txBody>
          <a:bodyPr anchor="ctr">
            <a:normAutofit fontScale="85000" lnSpcReduction="20000"/>
          </a:bodyPr>
          <a:lstStyle>
            <a:extLst/>
          </a:lstStyle>
          <a:p>
            <a:pPr marL="274320" lvl="1"/>
            <a:r>
              <a:rPr lang="fr-FR" dirty="0" smtClean="0"/>
              <a:t>Les + : </a:t>
            </a:r>
            <a:br>
              <a:rPr lang="fr-FR" dirty="0" smtClean="0"/>
            </a:br>
            <a:r>
              <a:rPr lang="fr-FR" dirty="0" smtClean="0"/>
              <a:t>grande satisfaction des exploitants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bonne sélection de films, faciles d’accès, sur les avant-premières</a:t>
            </a:r>
            <a:br>
              <a:rPr lang="fr-FR" dirty="0" smtClean="0"/>
            </a:br>
            <a:r>
              <a:rPr lang="fr-FR" dirty="0" smtClean="0"/>
              <a:t>bons scores d’entrées </a:t>
            </a:r>
            <a:br>
              <a:rPr lang="fr-FR" dirty="0" smtClean="0"/>
            </a:br>
            <a:r>
              <a:rPr lang="fr-FR" dirty="0" smtClean="0"/>
              <a:t>plusieurs cinémas ont mis en place leurs propres animations JP</a:t>
            </a:r>
            <a:br>
              <a:rPr lang="fr-FR" dirty="0" smtClean="0"/>
            </a:br>
            <a:r>
              <a:rPr lang="fr-FR" dirty="0" smtClean="0"/>
              <a:t>livret joli, adapté, vendeur, bien diffusé, plaît aux parents et enseignants</a:t>
            </a:r>
            <a:br>
              <a:rPr lang="fr-FR" dirty="0" smtClean="0"/>
            </a:br>
            <a:endParaRPr lang="fr-FR" dirty="0" smtClean="0"/>
          </a:p>
          <a:p>
            <a:pPr marL="274320" lvl="1"/>
            <a:r>
              <a:rPr lang="fr-FR" dirty="0" smtClean="0"/>
              <a:t>Les </a:t>
            </a: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les films ne font pas assez d’entrées</a:t>
            </a:r>
            <a:br>
              <a:rPr lang="fr-FR" dirty="0" smtClean="0"/>
            </a:br>
            <a:r>
              <a:rPr lang="fr-FR" dirty="0" smtClean="0"/>
              <a:t>le cinéma se dit qu’il doit faire plus d’efforts en terme d’animations et ateliers</a:t>
            </a:r>
            <a:br>
              <a:rPr lang="fr-FR" dirty="0" smtClean="0"/>
            </a:br>
            <a:r>
              <a:rPr lang="fr-FR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les </a:t>
            </a:r>
            <a:r>
              <a:rPr lang="fr-FR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animations proposées sont aléatoires et trop peu nombreuses pour permettre de renouveler un programme identifié</a:t>
            </a:r>
            <a:r>
              <a:rPr lang="fr-FR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,</a:t>
            </a:r>
            <a:br>
              <a:rPr lang="fr-FR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r>
              <a:rPr lang="fr-FR" dirty="0" smtClean="0"/>
              <a:t>pas besoin de l’affiche, pas la place au cinéma</a:t>
            </a:r>
          </a:p>
        </p:txBody>
      </p:sp>
      <p:pic>
        <p:nvPicPr>
          <p:cNvPr id="7" name="Espace réservé du contenu 6" descr="Les P'tits Mordus janv mai 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 b="6739"/>
          <a:stretch>
            <a:fillRect/>
          </a:stretch>
        </p:blipFill>
        <p:spPr>
          <a:xfrm>
            <a:off x="6732240" y="260648"/>
            <a:ext cx="1854289" cy="2079487"/>
          </a:xfrm>
        </p:spPr>
      </p:pic>
    </p:spTree>
    <p:extLst>
      <p:ext uri="{BB962C8B-B14F-4D97-AF65-F5344CB8AC3E}">
        <p14:creationId xmlns:p14="http://schemas.microsoft.com/office/powerpoint/2010/main" val="409747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544616" cy="1309960"/>
          </a:xfrm>
        </p:spPr>
        <p:txBody>
          <a:bodyPr>
            <a:normAutofit/>
          </a:bodyPr>
          <a:lstStyle>
            <a:extLst/>
          </a:lstStyle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Les souhaits </a:t>
            </a:r>
            <a:b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Les P’tits Mordus de Cinéma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064896" cy="4392488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Comme les films marchent moins bien chez moi sur le second trimestre, créer un festival pour valoriser les films plus pointus</a:t>
            </a:r>
          </a:p>
          <a:p>
            <a:pPr marL="0" lvl="1" indent="0">
              <a:buNone/>
            </a:pPr>
            <a:endParaRPr lang="fr-FR" dirty="0" smtClean="0"/>
          </a:p>
        </p:txBody>
      </p:sp>
      <p:pic>
        <p:nvPicPr>
          <p:cNvPr id="7" name="Espace réservé du contenu 6" descr="Les P'tits Mordus janv mai 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 b="6739"/>
          <a:stretch>
            <a:fillRect/>
          </a:stretch>
        </p:blipFill>
        <p:spPr>
          <a:xfrm>
            <a:off x="6948264" y="260648"/>
            <a:ext cx="1638265" cy="1837227"/>
          </a:xfrm>
        </p:spPr>
      </p:pic>
    </p:spTree>
    <p:extLst>
      <p:ext uri="{BB962C8B-B14F-4D97-AF65-F5344CB8AC3E}">
        <p14:creationId xmlns:p14="http://schemas.microsoft.com/office/powerpoint/2010/main" val="188162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544616" cy="1309960"/>
          </a:xfrm>
        </p:spPr>
        <p:txBody>
          <a:bodyPr>
            <a:normAutofit/>
          </a:bodyPr>
          <a:lstStyle>
            <a:extLst/>
          </a:lstStyle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Ceux qui ne programment pas Les P’tits Mordus de Cinéma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064896" cy="4392488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Diffuse assez de dessins animés ou a déjà des programmes (primaires) conçus avec d’autres diffuseurs (SQP)</a:t>
            </a:r>
          </a:p>
          <a:p>
            <a:pPr marL="274320" lvl="1"/>
            <a:r>
              <a:rPr lang="fr-FR" dirty="0" smtClean="0"/>
              <a:t>N’a pas toujours la place de ces films avec les contraintes de séances des gros films</a:t>
            </a:r>
          </a:p>
          <a:p>
            <a:pPr marL="274320" lvl="1"/>
            <a:r>
              <a:rPr lang="fr-FR" dirty="0" smtClean="0"/>
              <a:t>Mon tarif n’est pas adapté et reste trop cher pour les parents</a:t>
            </a:r>
          </a:p>
          <a:p>
            <a:pPr marL="274320" lvl="1"/>
            <a:r>
              <a:rPr lang="fr-FR" dirty="0" smtClean="0"/>
              <a:t>Notre calendrier n’est pas en adéquation avec le dispositif</a:t>
            </a:r>
          </a:p>
          <a:p>
            <a:pPr marL="0" lvl="1" indent="0">
              <a:buNone/>
            </a:pPr>
            <a:endParaRPr lang="fr-FR" dirty="0" smtClean="0"/>
          </a:p>
        </p:txBody>
      </p:sp>
      <p:pic>
        <p:nvPicPr>
          <p:cNvPr id="7" name="Espace réservé du contenu 6" descr="Les P'tits Mordus janv mai 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 b="6739"/>
          <a:stretch>
            <a:fillRect/>
          </a:stretch>
        </p:blipFill>
        <p:spPr>
          <a:xfrm>
            <a:off x="6948264" y="260648"/>
            <a:ext cx="1638265" cy="1837227"/>
          </a:xfrm>
        </p:spPr>
      </p:pic>
    </p:spTree>
    <p:extLst>
      <p:ext uri="{BB962C8B-B14F-4D97-AF65-F5344CB8AC3E}">
        <p14:creationId xmlns:p14="http://schemas.microsoft.com/office/powerpoint/2010/main" val="331265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1309960"/>
          </a:xfrm>
        </p:spPr>
        <p:txBody>
          <a:bodyPr>
            <a:normAutofit/>
          </a:bodyPr>
          <a:lstStyle>
            <a:extLst/>
          </a:lstStyle>
          <a:p>
            <a:r>
              <a:rPr lang="fr-FR" sz="3200" dirty="0" smtClean="0">
                <a:solidFill>
                  <a:srgbClr val="FF0000"/>
                </a:solidFill>
              </a:rPr>
              <a:t>Formations /Rencontres Professionnelles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8064896" cy="4320480"/>
          </a:xfrm>
        </p:spPr>
        <p:txBody>
          <a:bodyPr anchor="ctr">
            <a:normAutofit lnSpcReduction="10000"/>
          </a:bodyPr>
          <a:lstStyle>
            <a:extLst/>
          </a:lstStyle>
          <a:p>
            <a:pPr marL="274320" lvl="1"/>
            <a:r>
              <a:rPr lang="fr-FR" dirty="0" smtClean="0"/>
              <a:t>Les + : </a:t>
            </a:r>
            <a:br>
              <a:rPr lang="fr-FR" dirty="0" smtClean="0"/>
            </a:br>
            <a:r>
              <a:rPr lang="fr-FR" dirty="0" smtClean="0"/>
              <a:t>rencontres très profitables avec les institutions difficiles à rencontrer.  </a:t>
            </a:r>
            <a:br>
              <a:rPr lang="fr-FR" dirty="0" smtClean="0"/>
            </a:br>
            <a:r>
              <a:rPr lang="fr-FR" dirty="0" smtClean="0"/>
              <a:t>Indispensable ! </a:t>
            </a:r>
            <a:br>
              <a:rPr lang="fr-FR" dirty="0" smtClean="0"/>
            </a:br>
            <a:r>
              <a:rPr lang="fr-FR" dirty="0" smtClean="0"/>
              <a:t>Super formation jeune public à Tence avec de bons films et de bons échanges avec d’autres exploitants.</a:t>
            </a:r>
          </a:p>
          <a:p>
            <a:pPr marL="274320" lvl="1"/>
            <a:r>
              <a:rPr lang="fr-FR" dirty="0" smtClean="0"/>
              <a:t>Le seul - : </a:t>
            </a:r>
            <a:br>
              <a:rPr lang="fr-FR" dirty="0" smtClean="0"/>
            </a:br>
            <a:r>
              <a:rPr lang="fr-FR" sz="2400" dirty="0" smtClean="0">
                <a:solidFill>
                  <a:srgbClr val="000000"/>
                </a:solidFill>
                <a:ea typeface="Calibri"/>
                <a:cs typeface="Tw Cen MT"/>
              </a:rPr>
              <a:t>«</a:t>
            </a:r>
            <a:r>
              <a:rPr lang="fr-FR" sz="2400" dirty="0">
                <a:solidFill>
                  <a:srgbClr val="000000"/>
                </a:solidFill>
                <a:ea typeface="Calibri"/>
                <a:cs typeface="Tw Cen MT"/>
              </a:rPr>
              <a:t> La rencontre avec le CNC n’a pas été inutile, mais ce n’est pas quelque chose qui m’a apporté. A titre personnel, </a:t>
            </a:r>
            <a:r>
              <a:rPr lang="fr-FR" sz="2400" dirty="0" smtClean="0">
                <a:solidFill>
                  <a:srgbClr val="000000"/>
                </a:solidFill>
                <a:ea typeface="Calibri"/>
                <a:cs typeface="Tw Cen MT"/>
              </a:rPr>
              <a:t>je n’ai </a:t>
            </a:r>
            <a:r>
              <a:rPr lang="fr-FR" sz="2400" dirty="0">
                <a:solidFill>
                  <a:srgbClr val="000000"/>
                </a:solidFill>
                <a:ea typeface="Calibri"/>
                <a:cs typeface="Tw Cen MT"/>
              </a:rPr>
              <a:t>pas besoin d’aller à ces rencontres </a:t>
            </a:r>
            <a:r>
              <a:rPr lang="fr-FR" sz="2400">
                <a:solidFill>
                  <a:srgbClr val="000000"/>
                </a:solidFill>
                <a:ea typeface="Calibri"/>
                <a:cs typeface="Tw Cen MT"/>
              </a:rPr>
              <a:t>car </a:t>
            </a:r>
            <a:r>
              <a:rPr lang="fr-FR" sz="2400" smtClean="0">
                <a:solidFill>
                  <a:srgbClr val="000000"/>
                </a:solidFill>
                <a:ea typeface="Calibri"/>
                <a:cs typeface="Tw Cen MT"/>
              </a:rPr>
              <a:t>j’ai </a:t>
            </a:r>
            <a:r>
              <a:rPr lang="fr-FR" sz="2400" dirty="0">
                <a:solidFill>
                  <a:srgbClr val="000000"/>
                </a:solidFill>
                <a:ea typeface="Calibri"/>
                <a:cs typeface="Tw Cen MT"/>
              </a:rPr>
              <a:t>déjà les infos par VEO. »</a:t>
            </a:r>
            <a:endParaRPr lang="fr-FR" sz="2400" dirty="0">
              <a:cs typeface="Tw Cen MT"/>
            </a:endParaRPr>
          </a:p>
          <a:p>
            <a:pPr marL="274320"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216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1008112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fr-FR" sz="3200" dirty="0">
                <a:solidFill>
                  <a:srgbClr val="FF0000"/>
                </a:solidFill>
              </a:rPr>
              <a:t>C</a:t>
            </a:r>
            <a:r>
              <a:rPr lang="fr-FR" sz="3200" dirty="0" smtClean="0">
                <a:solidFill>
                  <a:srgbClr val="FF0000"/>
                </a:solidFill>
              </a:rPr>
              <a:t>eux qui ne viennent pas aux Formations /Rencontres Professionnelles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8064896" cy="4320480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La mairie ne m’accorde que des formations CNFPT </a:t>
            </a:r>
          </a:p>
          <a:p>
            <a:pPr marL="274320" lvl="1"/>
            <a:r>
              <a:rPr lang="fr-FR" dirty="0" smtClean="0"/>
              <a:t>Problème des bénévoles qui travaillent la journée et ceux qui ont du mal à quitter leur cinéma et à se libérer</a:t>
            </a:r>
          </a:p>
          <a:p>
            <a:pPr marL="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0054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Programme coup de cœur Festival International du Court Métrage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916832"/>
            <a:ext cx="7922840" cy="4464496"/>
          </a:xfrm>
        </p:spPr>
        <p:txBody>
          <a:bodyPr anchor="ctr">
            <a:normAutofit fontScale="70000" lnSpcReduction="20000"/>
          </a:bodyPr>
          <a:lstStyle>
            <a:extLst/>
          </a:lstStyle>
          <a:p>
            <a:pPr marL="274320" lvl="1"/>
            <a:r>
              <a:rPr lang="fr-FR" b="1" dirty="0"/>
              <a:t>Les + : </a:t>
            </a:r>
            <a:endParaRPr lang="fr-FR" b="1" dirty="0" smtClean="0"/>
          </a:p>
          <a:p>
            <a:pPr marL="0" lvl="1" indent="0">
              <a:buNone/>
            </a:pPr>
            <a:r>
              <a:rPr lang="fr-FR" dirty="0" smtClean="0"/>
              <a:t>Très bon programme de films</a:t>
            </a:r>
            <a:endParaRPr lang="fr-FR" dirty="0"/>
          </a:p>
          <a:p>
            <a:pPr marL="0" lvl="1" indent="0">
              <a:buNone/>
            </a:pPr>
            <a:r>
              <a:rPr lang="fr-FR" dirty="0"/>
              <a:t>Spectateurs </a:t>
            </a:r>
            <a:r>
              <a:rPr lang="fr-FR" dirty="0" smtClean="0"/>
              <a:t>fidèles et nombreux # peu de spectateurs mais ravis.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Sont </a:t>
            </a:r>
            <a:r>
              <a:rPr lang="fr-FR" dirty="0" smtClean="0"/>
              <a:t>restés discuter entre eux après</a:t>
            </a:r>
            <a:br>
              <a:rPr lang="fr-FR" dirty="0" smtClean="0"/>
            </a:br>
            <a:r>
              <a:rPr lang="fr-FR" dirty="0" smtClean="0"/>
              <a:t>Super document, format sympa</a:t>
            </a:r>
          </a:p>
          <a:p>
            <a:pPr marL="274320" lvl="1"/>
            <a:r>
              <a:rPr lang="fr-FR" b="1" dirty="0" smtClean="0"/>
              <a:t>Les - : </a:t>
            </a:r>
          </a:p>
          <a:p>
            <a:pPr marL="0" lvl="1" indent="0">
              <a:buNone/>
            </a:pPr>
            <a:r>
              <a:rPr lang="fr-FR" dirty="0" smtClean="0"/>
              <a:t>Les </a:t>
            </a:r>
            <a:r>
              <a:rPr lang="fr-FR" dirty="0"/>
              <a:t>spectateurs regrettaient de ne pas voir les films </a:t>
            </a:r>
            <a:r>
              <a:rPr lang="fr-FR" dirty="0" smtClean="0"/>
              <a:t>primés. Mauvaise communication sur les différents programmes </a:t>
            </a:r>
            <a:endParaRPr lang="fr-FR" dirty="0"/>
          </a:p>
          <a:p>
            <a:pPr marL="0" lvl="1" indent="0">
              <a:buNone/>
            </a:pPr>
            <a:r>
              <a:rPr lang="fr-FR" dirty="0" smtClean="0"/>
              <a:t>information tardive : a appris le jour même qu’un intervenant venait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pas toujours d’intervenant</a:t>
            </a:r>
            <a:br>
              <a:rPr lang="fr-FR" dirty="0" smtClean="0"/>
            </a:br>
            <a:r>
              <a:rPr lang="fr-FR" dirty="0" smtClean="0"/>
              <a:t>Peu </a:t>
            </a:r>
            <a:r>
              <a:rPr lang="fr-FR" dirty="0"/>
              <a:t>de spectateurs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N</a:t>
            </a:r>
            <a:r>
              <a:rPr lang="fr-FR" dirty="0" smtClean="0"/>
              <a:t>’entre </a:t>
            </a:r>
            <a:r>
              <a:rPr lang="fr-FR" dirty="0"/>
              <a:t>pas en compte dans la billetterie </a:t>
            </a:r>
            <a:r>
              <a:rPr lang="fr-FR" dirty="0" smtClean="0"/>
              <a:t>CNC. C’est pénalisant</a:t>
            </a:r>
            <a:r>
              <a:rPr lang="fr-FR" dirty="0"/>
              <a:t>. </a:t>
            </a:r>
            <a:r>
              <a:rPr lang="fr-FR" dirty="0" smtClean="0"/>
              <a:t>Doit faire des séances </a:t>
            </a:r>
            <a:r>
              <a:rPr lang="fr-FR" dirty="0"/>
              <a:t>spéciales.  </a:t>
            </a:r>
            <a:endParaRPr lang="fr-FR" dirty="0" smtClean="0"/>
          </a:p>
          <a:p>
            <a:pPr marL="0" lvl="1" indent="0">
              <a:buNone/>
            </a:pPr>
            <a:r>
              <a:rPr lang="fr-FR" dirty="0"/>
              <a:t>C</a:t>
            </a:r>
            <a:r>
              <a:rPr lang="fr-FR" dirty="0" smtClean="0"/>
              <a:t>her. Le cinéma perd de l’argent. </a:t>
            </a:r>
            <a:br>
              <a:rPr lang="fr-FR" dirty="0" smtClean="0"/>
            </a:br>
            <a:r>
              <a:rPr lang="fr-FR" dirty="0"/>
              <a:t>M</a:t>
            </a:r>
            <a:r>
              <a:rPr lang="fr-FR" dirty="0" smtClean="0"/>
              <a:t>anque de clarté dans les tarifs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C</a:t>
            </a:r>
            <a:r>
              <a:rPr lang="fr-FR" dirty="0" smtClean="0"/>
              <a:t>oncurrence entre les lieux : une mairie a fait une séance gratuite pour les scolaires. Donc pas incitatif pour le cinéma d’à côté.</a:t>
            </a:r>
            <a:endParaRPr lang="fr-FR" dirty="0"/>
          </a:p>
        </p:txBody>
      </p:sp>
      <p:pic>
        <p:nvPicPr>
          <p:cNvPr id="5" name="j0314068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8720"/>
            <a:ext cx="1703553" cy="2468575"/>
          </a:xfrm>
        </p:spPr>
      </p:pic>
    </p:spTree>
    <p:extLst>
      <p:ext uri="{BB962C8B-B14F-4D97-AF65-F5344CB8AC3E}">
        <p14:creationId xmlns:p14="http://schemas.microsoft.com/office/powerpoint/2010/main" val="2816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Enquête adhérent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962400" cy="3929854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fr-FR" u="sng" dirty="0"/>
              <a:t>But </a:t>
            </a:r>
            <a:r>
              <a:rPr lang="fr-FR" dirty="0"/>
              <a:t>: faire un bilan </a:t>
            </a:r>
            <a:r>
              <a:rPr lang="fr-FR" dirty="0" smtClean="0"/>
              <a:t>qualitatif sur </a:t>
            </a:r>
            <a:r>
              <a:rPr lang="fr-FR" dirty="0"/>
              <a:t>les actions </a:t>
            </a:r>
            <a:r>
              <a:rPr lang="fr-FR" dirty="0" smtClean="0"/>
              <a:t>de Plein </a:t>
            </a:r>
            <a:r>
              <a:rPr lang="fr-FR" dirty="0"/>
              <a:t>Champ et les souhaits des adhérents</a:t>
            </a:r>
          </a:p>
          <a:p>
            <a:r>
              <a:rPr lang="fr-FR" u="sng" dirty="0"/>
              <a:t>Mode</a:t>
            </a:r>
            <a:r>
              <a:rPr lang="fr-FR" dirty="0"/>
              <a:t> : questionnaire administré au </a:t>
            </a:r>
            <a:r>
              <a:rPr lang="fr-FR" dirty="0" smtClean="0"/>
              <a:t>téléphone</a:t>
            </a:r>
            <a:r>
              <a:rPr lang="fr-FR" dirty="0"/>
              <a:t> </a:t>
            </a:r>
            <a:r>
              <a:rPr lang="fr-FR" dirty="0" smtClean="0"/>
              <a:t>entre février et mai 2017 ou réponses écrites.</a:t>
            </a: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292080" y="1803400"/>
            <a:ext cx="3439020" cy="3857848"/>
          </a:xfrm>
        </p:spPr>
        <p:txBody>
          <a:bodyPr>
            <a:normAutofit lnSpcReduction="10000"/>
          </a:bodyPr>
          <a:lstStyle>
            <a:extLst/>
          </a:lstStyle>
          <a:p>
            <a:pPr marL="0" indent="0">
              <a:buNone/>
            </a:pPr>
            <a:r>
              <a:rPr lang="fr-FR" u="sng" dirty="0" smtClean="0"/>
              <a:t>Réponses</a:t>
            </a:r>
            <a:r>
              <a:rPr lang="fr-FR" dirty="0" smtClean="0"/>
              <a:t> : </a:t>
            </a:r>
          </a:p>
          <a:p>
            <a:pPr marL="0" indent="0">
              <a:buNone/>
            </a:pPr>
            <a:r>
              <a:rPr lang="fr-FR" dirty="0" smtClean="0"/>
              <a:t>24 réponses sur 33 adhérents (73%)</a:t>
            </a:r>
          </a:p>
          <a:p>
            <a:pPr marL="0" indent="0">
              <a:buNone/>
            </a:pPr>
            <a:r>
              <a:rPr lang="fr-FR" dirty="0" smtClean="0"/>
              <a:t>Cinéma/Circuit Itinérant/Ciné-club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sont surtout dans une démarche de maintien de l’Art et Essai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Ceux qui n’ont pas diffusé le Programme coup de cœur du Court Métrage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258544" cy="4781128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/>
              <a:t>Pas </a:t>
            </a:r>
            <a:r>
              <a:rPr lang="fr-FR" dirty="0" smtClean="0"/>
              <a:t>informé, </a:t>
            </a:r>
            <a:r>
              <a:rPr lang="fr-FR" dirty="0"/>
              <a:t>pas </a:t>
            </a:r>
            <a:r>
              <a:rPr lang="fr-FR" dirty="0" smtClean="0"/>
              <a:t>contacté</a:t>
            </a:r>
          </a:p>
          <a:p>
            <a:pPr marL="274320" lvl="1"/>
            <a:r>
              <a:rPr lang="fr-FR" dirty="0" smtClean="0"/>
              <a:t>Pas connaissance du dispositif</a:t>
            </a:r>
          </a:p>
          <a:p>
            <a:pPr marL="274320" lvl="1"/>
            <a:r>
              <a:rPr lang="fr-FR" dirty="0" smtClean="0"/>
              <a:t>Programme sans intervenant est sans intérêt</a:t>
            </a:r>
          </a:p>
          <a:p>
            <a:pPr marL="0" lvl="1" indent="0">
              <a:buNone/>
            </a:pPr>
            <a:endParaRPr lang="fr-FR" dirty="0" smtClean="0"/>
          </a:p>
          <a:p>
            <a:pPr marL="274320" lvl="1"/>
            <a:endParaRPr lang="fr-FR" dirty="0" smtClean="0"/>
          </a:p>
        </p:txBody>
      </p:sp>
      <p:pic>
        <p:nvPicPr>
          <p:cNvPr id="5" name="j0314068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99" y="1915633"/>
            <a:ext cx="2286678" cy="3313567"/>
          </a:xfrm>
        </p:spPr>
      </p:pic>
    </p:spTree>
    <p:extLst>
      <p:ext uri="{BB962C8B-B14F-4D97-AF65-F5344CB8AC3E}">
        <p14:creationId xmlns:p14="http://schemas.microsoft.com/office/powerpoint/2010/main" val="335238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Plein la Bobine en balade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83568" y="2060848"/>
            <a:ext cx="7560840" cy="4320480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Les + : </a:t>
            </a:r>
            <a:br>
              <a:rPr lang="fr-FR" dirty="0" smtClean="0"/>
            </a:br>
            <a:r>
              <a:rPr lang="fr-FR" dirty="0" smtClean="0"/>
              <a:t>-Très beau programme</a:t>
            </a:r>
            <a:br>
              <a:rPr lang="fr-FR" dirty="0" smtClean="0"/>
            </a:br>
            <a:r>
              <a:rPr lang="fr-FR" dirty="0" smtClean="0"/>
              <a:t>-atelier </a:t>
            </a:r>
            <a:r>
              <a:rPr lang="fr-FR" dirty="0" err="1" smtClean="0"/>
              <a:t>lightpainting</a:t>
            </a:r>
            <a:r>
              <a:rPr lang="fr-FR" dirty="0" smtClean="0"/>
              <a:t> très apprécié</a:t>
            </a:r>
          </a:p>
          <a:p>
            <a:pPr marL="274320" lvl="1"/>
            <a:r>
              <a:rPr lang="fr-FR" dirty="0" smtClean="0"/>
              <a:t>Les - :</a:t>
            </a:r>
            <a:br>
              <a:rPr lang="fr-FR" dirty="0" smtClean="0"/>
            </a:br>
            <a:r>
              <a:rPr lang="fr-FR" dirty="0" smtClean="0"/>
              <a:t>-programme trop peu diffusé</a:t>
            </a:r>
            <a:br>
              <a:rPr lang="fr-FR" dirty="0" smtClean="0"/>
            </a:br>
            <a:r>
              <a:rPr lang="fr-FR" dirty="0" smtClean="0"/>
              <a:t>-programme peu attractif en 2017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-reste cher</a:t>
            </a:r>
            <a:br>
              <a:rPr lang="fr-FR" dirty="0" smtClean="0"/>
            </a:br>
            <a:endParaRPr lang="fr-FR" dirty="0" smtClean="0"/>
          </a:p>
        </p:txBody>
      </p:sp>
      <p:pic>
        <p:nvPicPr>
          <p:cNvPr id="5" name="j0314068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4002832" cy="1257087"/>
          </a:xfrm>
        </p:spPr>
      </p:pic>
    </p:spTree>
    <p:extLst>
      <p:ext uri="{BB962C8B-B14F-4D97-AF65-F5344CB8AC3E}">
        <p14:creationId xmlns:p14="http://schemas.microsoft.com/office/powerpoint/2010/main" val="264057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Ceux qui ne programment pas Plein la Bobine en balade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7634808" cy="4536504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/>
              <a:t>N</a:t>
            </a:r>
            <a:r>
              <a:rPr lang="fr-FR" dirty="0" smtClean="0"/>
              <a:t>’entre </a:t>
            </a:r>
            <a:r>
              <a:rPr lang="fr-FR" dirty="0"/>
              <a:t>pas en compte dans la billetterie CNC. Donc pénalisant. pas de créneau pour le proposer en séances </a:t>
            </a:r>
            <a:r>
              <a:rPr lang="fr-FR" dirty="0" smtClean="0"/>
              <a:t>spéciales</a:t>
            </a:r>
          </a:p>
          <a:p>
            <a:pPr marL="274320" lvl="1"/>
            <a:r>
              <a:rPr lang="fr-FR" dirty="0" smtClean="0"/>
              <a:t>Trop cher</a:t>
            </a:r>
          </a:p>
          <a:p>
            <a:pPr marL="274320" lvl="1"/>
            <a:r>
              <a:rPr lang="fr-FR" dirty="0" smtClean="0"/>
              <a:t>Comme c’était la même animation que l’année dernière, je ne l’ai pas repris.</a:t>
            </a:r>
          </a:p>
          <a:p>
            <a:pPr marL="274320" lvl="1"/>
            <a:r>
              <a:rPr lang="fr-FR" dirty="0" smtClean="0"/>
              <a:t>Manque de temps pour le travailler sinon nous serions intéressés. A nous de prendre le temps.</a:t>
            </a:r>
          </a:p>
        </p:txBody>
      </p:sp>
      <p:pic>
        <p:nvPicPr>
          <p:cNvPr id="5" name="j0314068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68" y="1052736"/>
            <a:ext cx="4002832" cy="1257087"/>
          </a:xfrm>
        </p:spPr>
      </p:pic>
    </p:spTree>
    <p:extLst>
      <p:ext uri="{BB962C8B-B14F-4D97-AF65-F5344CB8AC3E}">
        <p14:creationId xmlns:p14="http://schemas.microsoft.com/office/powerpoint/2010/main" val="27935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Outils de communication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39552" y="1905000"/>
            <a:ext cx="8280920" cy="4673600"/>
          </a:xfrm>
        </p:spPr>
        <p:txBody>
          <a:bodyPr>
            <a:normAutofit fontScale="62500" lnSpcReduction="20000"/>
          </a:bodyPr>
          <a:lstStyle>
            <a:extLst/>
          </a:lstStyle>
          <a:p>
            <a:pPr marL="274320"/>
            <a:r>
              <a:rPr lang="fr-FR" u="sng" dirty="0" smtClean="0"/>
              <a:t>Documents sur les films AFCAE, ACID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+ : </a:t>
            </a:r>
            <a:r>
              <a:rPr lang="fr-FR" sz="2800" dirty="0" smtClean="0"/>
              <a:t>satisfaction des exploitants en général</a:t>
            </a:r>
            <a:br>
              <a:rPr lang="fr-FR" sz="2800" dirty="0" smtClean="0"/>
            </a:br>
            <a:r>
              <a:rPr lang="fr-FR" sz="2800" dirty="0" smtClean="0"/>
              <a:t>le contenu est plus riche que de la pub</a:t>
            </a:r>
            <a:br>
              <a:rPr lang="fr-FR" sz="2800" dirty="0" smtClean="0"/>
            </a:br>
            <a:r>
              <a:rPr lang="fr-FR" sz="2800" dirty="0" smtClean="0"/>
              <a:t>efficace pour mettre en avant les films</a:t>
            </a:r>
            <a:br>
              <a:rPr lang="fr-FR" sz="2800" dirty="0" smtClean="0"/>
            </a:br>
            <a:r>
              <a:rPr lang="fr-FR" sz="2800" dirty="0" smtClean="0">
                <a:latin typeface="Tw Cen MT"/>
                <a:cs typeface="Tw Cen MT"/>
              </a:rPr>
              <a:t>On les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donne </a:t>
            </a: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au moment de la séance. A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pprécié </a:t>
            </a: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pour les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ciné-débats</a:t>
            </a:r>
            <a:b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r>
              <a:rPr lang="fr-FR" sz="2800" dirty="0" smtClean="0">
                <a:latin typeface="Tw Cen MT"/>
                <a:cs typeface="Tw Cen MT"/>
              </a:rPr>
              <a:t>sinon : n’utilise pas car connaît mal ces documents</a:t>
            </a:r>
            <a:br>
              <a:rPr lang="fr-FR" sz="2800" dirty="0" smtClean="0">
                <a:latin typeface="Tw Cen MT"/>
                <a:cs typeface="Tw Cen MT"/>
              </a:rPr>
            </a:br>
            <a:r>
              <a:rPr lang="fr-FR" sz="2800" dirty="0" smtClean="0">
                <a:latin typeface="Tw Cen MT"/>
                <a:cs typeface="Tw Cen MT"/>
              </a:rPr>
              <a:t>on ne diffuse plus de documents papier</a:t>
            </a:r>
            <a:br>
              <a:rPr lang="fr-FR" sz="2800" dirty="0" smtClean="0">
                <a:latin typeface="Tw Cen MT"/>
                <a:cs typeface="Tw Cen MT"/>
              </a:rPr>
            </a:br>
            <a:endParaRPr lang="fr-FR" sz="2800" dirty="0" smtClean="0">
              <a:latin typeface="Tw Cen MT"/>
              <a:cs typeface="Tw Cen MT"/>
            </a:endParaRPr>
          </a:p>
          <a:p>
            <a:pPr marL="274320"/>
            <a:r>
              <a:rPr lang="fr-FR" sz="2800" u="sng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Programmes numériques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/>
            </a:r>
            <a:b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Très peu ont diffusé les vidéos coups de cœur Plein Champ. </a:t>
            </a:r>
            <a:b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Certains seraient intéressés : c’est plus vivant, plus sympa, plus de proximité. D’autres non.</a:t>
            </a:r>
            <a:b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endParaRPr lang="fr-FR" sz="2800" dirty="0" smtClean="0">
              <a:solidFill>
                <a:srgbClr val="000000"/>
              </a:solidFill>
              <a:latin typeface="Tw Cen MT"/>
              <a:ea typeface="Calibri"/>
              <a:cs typeface="Tw Cen MT"/>
            </a:endParaRPr>
          </a:p>
          <a:p>
            <a:pPr marL="274320"/>
            <a:r>
              <a:rPr lang="fr-FR" sz="2800" u="sng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Site internet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: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   se connectent peu car ils reçoivent déjà beaucoup de </a:t>
            </a:r>
            <a:r>
              <a:rPr lang="fr-FR" sz="2800" dirty="0" err="1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mels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 de PC.</a:t>
            </a: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/>
            </a:r>
            <a:b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    Certains ont perdu leur code d’accès adhérent : « l’espace adhérent ça sert à rien »</a:t>
            </a:r>
            <a:b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   </a:t>
            </a:r>
            <a:r>
              <a:rPr lang="fr-FR" sz="2800" b="1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Propositions : mettre les avis sur les films, </a:t>
            </a:r>
            <a:b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</a:b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    informations sur les programmations et animations des collègues</a:t>
            </a:r>
          </a:p>
          <a:p>
            <a:pPr marL="0" indent="0">
              <a:buNone/>
            </a:pPr>
            <a:endParaRPr lang="fr-FR" sz="2800" dirty="0" smtClean="0">
              <a:solidFill>
                <a:srgbClr val="000000"/>
              </a:solidFill>
              <a:latin typeface="Tw Cen MT"/>
              <a:ea typeface="Calibri"/>
              <a:cs typeface="Tw Cen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SOUHAITS 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7920880" cy="4536504"/>
          </a:xfrm>
        </p:spPr>
        <p:txBody>
          <a:bodyPr anchor="ctr">
            <a:normAutofit fontScale="77500" lnSpcReduction="20000"/>
          </a:bodyPr>
          <a:lstStyle>
            <a:extLst/>
          </a:lstStyle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aide financière à </a:t>
            </a: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l’animation sur le cachet ou le forfait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de l’intervenant (musiciens, ateliers assez coûteux) </a:t>
            </a:r>
          </a:p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Plus d’animations</a:t>
            </a:r>
          </a:p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Plus de réalisateurs de fictions et plus connus</a:t>
            </a:r>
          </a:p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Circulations de copies sur les films A&amp;E</a:t>
            </a:r>
          </a:p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Plus de communication entre les adhérents, plus de coordination</a:t>
            </a:r>
          </a:p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Formation </a:t>
            </a: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sur des questions du quotidien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pour </a:t>
            </a: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être plus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efficace et sur d’autres thématiques (prise de paroles en public, outils de communication)</a:t>
            </a:r>
          </a:p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Mieux identifier le réseau par un carton de 5s à passer dans sa salle</a:t>
            </a:r>
          </a:p>
          <a:p>
            <a:pPr marL="274320" lvl="1"/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Une </a:t>
            </a:r>
            <a:r>
              <a:rPr lang="fr-FR" sz="2800" dirty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meilleure organisation en interne pour que le temps de travail consacré le soit pleinement sur l’animation du réseau et non pas </a:t>
            </a:r>
            <a:r>
              <a:rPr lang="fr-FR" sz="2800" dirty="0" smtClean="0">
                <a:solidFill>
                  <a:srgbClr val="000000"/>
                </a:solidFill>
                <a:latin typeface="Tw Cen MT"/>
                <a:ea typeface="Calibri"/>
                <a:cs typeface="Tw Cen MT"/>
              </a:rPr>
              <a:t>sur l’administratif.</a:t>
            </a:r>
            <a:endParaRPr lang="fr-FR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592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>
            <a:extLst/>
          </a:lstStyle>
          <a:p>
            <a:endParaRPr lang="fr-FR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85800" y="381000"/>
            <a:ext cx="7772400" cy="1117600"/>
          </a:xfrm>
          <a:prstGeom prst="rect">
            <a:avLst/>
          </a:prstGeom>
        </p:spPr>
        <p:txBody>
          <a:bodyPr>
            <a:normAutofit fontScale="98000"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r>
              <a:rPr kumimoji="0" lang="fr-FR" sz="2041" b="0" i="0" u="none" strike="noStrike" kern="1200" cap="none" spc="0" normalizeH="0" baseline="0">
                <a:ln>
                  <a:noFill/>
                </a:ln>
                <a:solidFill>
                  <a:srgbClr val="DDDDDD">
                    <a:alpha val="10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Modèle de test pour écran large (format 16/9)</a:t>
            </a:r>
            <a:endParaRPr kumimoji="0" lang="fr-FR" sz="4898" b="0" i="0" u="none" strike="noStrike" kern="120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6373731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803400"/>
            <a:ext cx="2590800" cy="3451208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Autofit/>
          </a:bodyPr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DDDDDD">
                    <a:alpha val="100000"/>
                  </a:srgbClr>
                </a:solidFill>
              </a:rPr>
              <a:t>Test du rapport hauteur-largeur</a:t>
            </a:r>
            <a:endParaRPr lang="fr-FR" sz="400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solidFill>
                <a:srgbClr val="DDDDDD">
                  <a:alpha val="10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DDDDDD">
                    <a:alpha val="100000"/>
                  </a:srgbClr>
                </a:solidFill>
              </a:rPr>
              <a:t>(doit apparaître circulaire)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6373733"/>
            <a:ext cx="533400" cy="2462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schemeClr val="accent1"/>
                </a:solidFill>
                <a:latin typeface="Arial"/>
              </a:rPr>
              <a:t>16x9</a:t>
            </a:r>
            <a:endParaRPr lang="fr-FR" sz="100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586620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5866202"/>
            <a:ext cx="533400" cy="2462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schemeClr val="accent1"/>
                </a:solidFill>
                <a:latin typeface="Arial"/>
              </a:rPr>
              <a:t>4x3</a:t>
            </a:r>
            <a:endParaRPr lang="fr-FR" sz="1000">
              <a:solidFill>
                <a:schemeClr val="accent1"/>
              </a:solidFill>
              <a:latin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 votre avis </a:t>
            </a:r>
            <a:br>
              <a:rPr lang="fr-FR" sz="3200" dirty="0" smtClean="0"/>
            </a:br>
            <a:r>
              <a:rPr lang="fr-FR" sz="3200" dirty="0" smtClean="0"/>
              <a:t>quelles sont les missions d’un réseau de cinémas ?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3674368" cy="4316743"/>
          </a:xfrm>
        </p:spPr>
        <p:txBody>
          <a:bodyPr>
            <a:noAutofit/>
          </a:bodyPr>
          <a:lstStyle/>
          <a:p>
            <a:r>
              <a:rPr lang="fr-FR" sz="1800" dirty="0"/>
              <a:t>Animation de réseau avec une bonne connaissance de chaque salle et de son travail </a:t>
            </a:r>
          </a:p>
          <a:p>
            <a:r>
              <a:rPr lang="fr-FR" sz="1800" dirty="0" smtClean="0"/>
              <a:t>Partage d’expériences et de compétences </a:t>
            </a:r>
          </a:p>
          <a:p>
            <a:r>
              <a:rPr lang="fr-FR" sz="1800" dirty="0"/>
              <a:t>Instaurer du lien ente les </a:t>
            </a:r>
            <a:r>
              <a:rPr lang="fr-FR" sz="1800" dirty="0" smtClean="0"/>
              <a:t>salles</a:t>
            </a:r>
          </a:p>
          <a:p>
            <a:r>
              <a:rPr lang="fr-FR" sz="1800" dirty="0" smtClean="0"/>
              <a:t>Appui aux salles (information et formation)</a:t>
            </a:r>
          </a:p>
          <a:p>
            <a:r>
              <a:rPr lang="fr-FR" sz="1800" dirty="0" smtClean="0"/>
              <a:t>Visionnement de films en amont et accompagnement  </a:t>
            </a:r>
          </a:p>
          <a:p>
            <a:r>
              <a:rPr lang="fr-FR" sz="1800" dirty="0" smtClean="0"/>
              <a:t>Conseil en programmation plus diversifiée </a:t>
            </a:r>
          </a:p>
          <a:p>
            <a:r>
              <a:rPr lang="fr-FR" sz="1800" dirty="0" smtClean="0"/>
              <a:t>Soutien financier aux animations</a:t>
            </a:r>
            <a:endParaRPr lang="fr-FR" sz="1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716016" y="1803399"/>
            <a:ext cx="4015085" cy="4505921"/>
          </a:xfrm>
        </p:spPr>
        <p:txBody>
          <a:bodyPr>
            <a:noAutofit/>
          </a:bodyPr>
          <a:lstStyle/>
          <a:p>
            <a:r>
              <a:rPr lang="fr-FR" sz="2000" dirty="0"/>
              <a:t>actions mutualisée entre salles (programmation, </a:t>
            </a:r>
            <a:r>
              <a:rPr lang="fr-FR" sz="2000" dirty="0" smtClean="0"/>
              <a:t>tournées </a:t>
            </a:r>
            <a:r>
              <a:rPr lang="fr-FR" sz="2000" dirty="0"/>
              <a:t>de réalisateurs, </a:t>
            </a:r>
            <a:r>
              <a:rPr lang="fr-FR" sz="2000" dirty="0" smtClean="0"/>
              <a:t>achats </a:t>
            </a:r>
            <a:r>
              <a:rPr lang="fr-FR" sz="2000" dirty="0"/>
              <a:t>de document films, circulation de copies)</a:t>
            </a:r>
          </a:p>
          <a:p>
            <a:r>
              <a:rPr lang="fr-FR" sz="1900" dirty="0" smtClean="0"/>
              <a:t>communication externe (média, collectivités)</a:t>
            </a:r>
          </a:p>
          <a:p>
            <a:r>
              <a:rPr lang="fr-FR" sz="1900" dirty="0" smtClean="0">
                <a:solidFill>
                  <a:srgbClr val="000000"/>
                </a:solidFill>
                <a:ea typeface="Calibri"/>
                <a:cs typeface="Calibri"/>
              </a:rPr>
              <a:t>Développement d’actions avec </a:t>
            </a:r>
            <a:r>
              <a:rPr lang="fr-FR" sz="1900" dirty="0">
                <a:solidFill>
                  <a:srgbClr val="000000"/>
                </a:solidFill>
                <a:ea typeface="Calibri"/>
                <a:cs typeface="Calibri"/>
              </a:rPr>
              <a:t>d’autres partenaires régionaux dont pourraient bénéficier les </a:t>
            </a:r>
            <a:r>
              <a:rPr lang="fr-FR" sz="1900" dirty="0" smtClean="0">
                <a:solidFill>
                  <a:srgbClr val="000000"/>
                </a:solidFill>
                <a:ea typeface="Calibri"/>
                <a:cs typeface="Calibri"/>
              </a:rPr>
              <a:t>salles</a:t>
            </a:r>
          </a:p>
          <a:p>
            <a:r>
              <a:rPr lang="fr-FR" sz="1900" dirty="0" smtClean="0">
                <a:solidFill>
                  <a:srgbClr val="000000"/>
                </a:solidFill>
                <a:ea typeface="Calibri"/>
                <a:cs typeface="Calibri"/>
              </a:rPr>
              <a:t>Organiser des événements</a:t>
            </a:r>
            <a:endParaRPr lang="fr-FR" sz="1900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fr-FR" sz="1900" dirty="0" smtClean="0">
                <a:solidFill>
                  <a:srgbClr val="000000"/>
                </a:solidFill>
                <a:ea typeface="Calibri"/>
                <a:cs typeface="Calibri"/>
              </a:rPr>
              <a:t>Travailler sur les films </a:t>
            </a:r>
            <a:r>
              <a:rPr lang="fr-FR" sz="1900" dirty="0">
                <a:solidFill>
                  <a:srgbClr val="000000"/>
                </a:solidFill>
                <a:ea typeface="Calibri"/>
                <a:cs typeface="Calibri"/>
              </a:rPr>
              <a:t>tournés en région pour en faire bénéficier les </a:t>
            </a:r>
            <a:r>
              <a:rPr lang="fr-FR" sz="1900" dirty="0" smtClean="0">
                <a:solidFill>
                  <a:srgbClr val="000000"/>
                </a:solidFill>
                <a:ea typeface="Calibri"/>
                <a:cs typeface="Calibri"/>
              </a:rPr>
              <a:t>salles.</a:t>
            </a:r>
          </a:p>
          <a:p>
            <a:r>
              <a:rPr lang="fr-FR" sz="1900" dirty="0"/>
              <a:t>Coordonner les dispositifs </a:t>
            </a:r>
            <a:r>
              <a:rPr lang="fr-FR" sz="1900" dirty="0" smtClean="0"/>
              <a:t>scolaires</a:t>
            </a:r>
          </a:p>
          <a:p>
            <a:pPr marL="0" indent="0">
              <a:buNone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73577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8077200" cy="1397000"/>
          </a:xfrm>
        </p:spPr>
        <p:txBody>
          <a:bodyPr anchor="b">
            <a:normAutofit/>
          </a:bodyPr>
          <a:lstStyle>
            <a:extLst/>
          </a:lstStyle>
          <a:p>
            <a:r>
              <a:rPr lang="fr-FR" dirty="0" smtClean="0"/>
              <a:t>Bilan Actions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2006600"/>
            <a:ext cx="362000" cy="4089400"/>
          </a:xfrm>
        </p:spPr>
        <p:txBody>
          <a:bodyPr>
            <a:normAutofit/>
          </a:bodyPr>
          <a:lstStyle>
            <a:extLst/>
          </a:lstStyle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403648" y="2060848"/>
            <a:ext cx="7359352" cy="41113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Journées de </a:t>
            </a:r>
            <a:r>
              <a:rPr lang="fr-FR" dirty="0" err="1" smtClean="0"/>
              <a:t>prévisionnements</a:t>
            </a:r>
            <a:endParaRPr lang="fr-FR" dirty="0" smtClean="0"/>
          </a:p>
          <a:p>
            <a:r>
              <a:rPr lang="fr-FR" dirty="0" smtClean="0"/>
              <a:t>Animations</a:t>
            </a:r>
          </a:p>
          <a:p>
            <a:r>
              <a:rPr lang="fr-FR" dirty="0"/>
              <a:t>Un Printemps pour le </a:t>
            </a:r>
            <a:r>
              <a:rPr lang="fr-FR" dirty="0" smtClean="0"/>
              <a:t>documentaire</a:t>
            </a:r>
          </a:p>
          <a:p>
            <a:r>
              <a:rPr lang="fr-FR" dirty="0" smtClean="0"/>
              <a:t>Les P’tits Mordus de cinéma</a:t>
            </a:r>
          </a:p>
          <a:p>
            <a:r>
              <a:rPr lang="fr-FR" dirty="0" smtClean="0"/>
              <a:t>Formations, Rencontres Professionnelles</a:t>
            </a:r>
          </a:p>
          <a:p>
            <a:r>
              <a:rPr lang="fr-FR" dirty="0" smtClean="0"/>
              <a:t>Programme coup de cœur du Festival du Court Métrage de Clermont-Ferrand</a:t>
            </a:r>
          </a:p>
          <a:p>
            <a:r>
              <a:rPr lang="fr-FR" dirty="0" smtClean="0"/>
              <a:t>Plein la Bobine en Balade</a:t>
            </a:r>
          </a:p>
          <a:p>
            <a:r>
              <a:rPr lang="fr-FR" dirty="0" smtClean="0"/>
              <a:t>Communication (document, vidéo, site internet)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5114528" cy="1255296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Journées de </a:t>
            </a:r>
            <a:r>
              <a:rPr lang="fr-FR" dirty="0" err="1" smtClean="0">
                <a:solidFill>
                  <a:srgbClr val="008000"/>
                </a:solidFill>
              </a:rPr>
              <a:t>prévisionnements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8136904" cy="4392488"/>
          </a:xfrm>
        </p:spPr>
        <p:txBody>
          <a:bodyPr anchor="ctr">
            <a:normAutofit fontScale="77500" lnSpcReduction="20000"/>
          </a:bodyPr>
          <a:lstStyle>
            <a:extLst/>
          </a:lstStyle>
          <a:p>
            <a:pPr marL="274320" lvl="1"/>
            <a:r>
              <a:rPr lang="fr-FR" b="1" dirty="0" smtClean="0"/>
              <a:t>Les +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Echanges avec d’autres exploitants et la coordinatrice,</a:t>
            </a:r>
            <a:br>
              <a:rPr lang="fr-FR" dirty="0" smtClean="0"/>
            </a:br>
            <a:r>
              <a:rPr lang="fr-FR" dirty="0" smtClean="0"/>
              <a:t>Découverte de films variés et de qualité. On est incité à les programmer.</a:t>
            </a:r>
            <a:r>
              <a:rPr lang="fr-FR" dirty="0"/>
              <a:t> </a:t>
            </a:r>
            <a:r>
              <a:rPr lang="fr-FR" dirty="0" smtClean="0"/>
              <a:t>C’est important de voir les films s’ils sont plus fragiles.</a:t>
            </a:r>
            <a:br>
              <a:rPr lang="fr-FR" dirty="0" smtClean="0"/>
            </a:br>
            <a:r>
              <a:rPr lang="fr-FR" dirty="0" smtClean="0"/>
              <a:t>journées organisées à proximité #  problème des distances pour venir</a:t>
            </a:r>
            <a:br>
              <a:rPr lang="fr-FR" dirty="0" smtClean="0"/>
            </a:br>
            <a:r>
              <a:rPr lang="fr-FR" dirty="0" smtClean="0"/>
              <a:t>faire connaissance avec de nouveaux collègues </a:t>
            </a:r>
            <a:br>
              <a:rPr lang="fr-FR" dirty="0" smtClean="0"/>
            </a:br>
            <a:r>
              <a:rPr lang="fr-FR" dirty="0" smtClean="0"/>
              <a:t>convivialité</a:t>
            </a:r>
            <a:br>
              <a:rPr lang="fr-FR" dirty="0" smtClean="0"/>
            </a:br>
            <a:r>
              <a:rPr lang="fr-FR" dirty="0" smtClean="0"/>
              <a:t>co-voiturage possible</a:t>
            </a:r>
          </a:p>
          <a:p>
            <a:pPr marL="274320" lvl="1"/>
            <a:r>
              <a:rPr lang="fr-FR" b="1" dirty="0" smtClean="0"/>
              <a:t>Les -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manque de présentation et intégration des nouveaux exploitants</a:t>
            </a:r>
            <a:br>
              <a:rPr lang="fr-FR" dirty="0" smtClean="0"/>
            </a:br>
            <a:r>
              <a:rPr lang="fr-FR" dirty="0" smtClean="0"/>
              <a:t>les gens restent un peu entre eux, </a:t>
            </a:r>
            <a:br>
              <a:rPr lang="fr-FR" dirty="0" smtClean="0"/>
            </a:br>
            <a:r>
              <a:rPr lang="fr-FR" dirty="0" smtClean="0"/>
              <a:t>on ne parle pas assez des films</a:t>
            </a:r>
            <a:br>
              <a:rPr lang="fr-FR" dirty="0" smtClean="0"/>
            </a:br>
            <a:r>
              <a:rPr lang="fr-FR" dirty="0" smtClean="0"/>
              <a:t>Inégal au niveau du choix des films : le but n’est pas de passer des films grand public mais d’insuffler de la qualité dans les choix de programmation</a:t>
            </a:r>
            <a:br>
              <a:rPr lang="fr-FR" dirty="0" smtClean="0"/>
            </a:br>
            <a:r>
              <a:rPr lang="fr-FR" dirty="0" smtClean="0"/>
              <a:t>La proposition de films n’est pas toujours adaptée aux salles de milieu rural.</a:t>
            </a:r>
            <a:br>
              <a:rPr lang="fr-FR" dirty="0" smtClean="0"/>
            </a:br>
            <a:r>
              <a:rPr lang="fr-FR" dirty="0" smtClean="0"/>
              <a:t>On ne travaille pas sur les films montrés, on n’y a pas accès ou trop tard.</a:t>
            </a:r>
          </a:p>
          <a:p>
            <a:pPr marL="274320" lvl="1"/>
            <a:endParaRPr lang="fr-FR" dirty="0" smtClean="0"/>
          </a:p>
        </p:txBody>
      </p:sp>
      <p:pic>
        <p:nvPicPr>
          <p:cNvPr id="5" name="j0314068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2406683" cy="142822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Souhaits sur les </a:t>
            </a:r>
            <a:r>
              <a:rPr lang="fr-FR" dirty="0" err="1" smtClean="0">
                <a:solidFill>
                  <a:srgbClr val="008000"/>
                </a:solidFill>
              </a:rPr>
              <a:t>prévisionnements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7560840" cy="3950568"/>
          </a:xfrm>
        </p:spPr>
        <p:txBody>
          <a:bodyPr anchor="ctr">
            <a:normAutofit lnSpcReduction="10000"/>
          </a:bodyPr>
          <a:lstStyle>
            <a:extLst/>
          </a:lstStyle>
          <a:p>
            <a:pPr marL="274320" lvl="1"/>
            <a:r>
              <a:rPr lang="fr-FR" dirty="0"/>
              <a:t>L</a:t>
            </a:r>
            <a:r>
              <a:rPr lang="fr-FR" dirty="0" smtClean="0"/>
              <a:t>aisser </a:t>
            </a:r>
            <a:r>
              <a:rPr lang="fr-FR" dirty="0"/>
              <a:t>des temps d’échanges sur les films vus, quitte à supprimer un film « 4 films c’est trop !». </a:t>
            </a:r>
            <a:br>
              <a:rPr lang="fr-FR" dirty="0"/>
            </a:br>
            <a:r>
              <a:rPr lang="fr-FR" dirty="0"/>
              <a:t>Discuter sur des idées d’accompagnements avec des pistes d’intervenants. P</a:t>
            </a:r>
            <a:r>
              <a:rPr lang="fr-FR" dirty="0" smtClean="0"/>
              <a:t>artir </a:t>
            </a:r>
            <a:r>
              <a:rPr lang="fr-FR" dirty="0"/>
              <a:t>avec un </a:t>
            </a:r>
            <a:r>
              <a:rPr lang="fr-FR" dirty="0" smtClean="0"/>
              <a:t>projet.</a:t>
            </a:r>
          </a:p>
          <a:p>
            <a:pPr marL="274320" lvl="1"/>
            <a:r>
              <a:rPr lang="fr-FR" dirty="0" smtClean="0"/>
              <a:t>Echanger </a:t>
            </a:r>
            <a:r>
              <a:rPr lang="fr-FR" dirty="0"/>
              <a:t>aussi sur des sujets d’actualité ou </a:t>
            </a:r>
            <a:r>
              <a:rPr lang="fr-FR" dirty="0" smtClean="0"/>
              <a:t>programmation</a:t>
            </a:r>
          </a:p>
          <a:p>
            <a:pPr marL="274320" lvl="1"/>
            <a:r>
              <a:rPr lang="fr-FR" dirty="0" smtClean="0"/>
              <a:t>Il faudrait que des distributeurs puissent y participer</a:t>
            </a:r>
            <a:endParaRPr lang="fr-FR" dirty="0"/>
          </a:p>
          <a:p>
            <a:pPr marL="274320" lvl="1"/>
            <a:r>
              <a:rPr lang="fr-FR" dirty="0"/>
              <a:t>Bien donner les dates et lieux à l’avance pour mieux s’organiser. Attention faire un rappel </a:t>
            </a:r>
            <a:r>
              <a:rPr lang="fr-FR" dirty="0" smtClean="0"/>
              <a:t>régulier des dates.</a:t>
            </a:r>
            <a:endParaRPr lang="fr-FR" dirty="0"/>
          </a:p>
          <a:p>
            <a:pPr marL="274320"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89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fr-FR" dirty="0" smtClean="0">
                <a:solidFill>
                  <a:srgbClr val="008000"/>
                </a:solidFill>
              </a:rPr>
              <a:t>Ceux qui ne viennent pas aux </a:t>
            </a:r>
            <a:r>
              <a:rPr lang="fr-FR" dirty="0" err="1" smtClean="0">
                <a:solidFill>
                  <a:srgbClr val="008000"/>
                </a:solidFill>
              </a:rPr>
              <a:t>prévisionnements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7922840" cy="4022576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Manque de temps « difficile de sortir du cinéma » </a:t>
            </a:r>
          </a:p>
          <a:p>
            <a:pPr marL="274320" lvl="1"/>
            <a:r>
              <a:rPr lang="fr-FR" dirty="0" smtClean="0"/>
              <a:t>Les bénévoles qui travaillent la journée</a:t>
            </a:r>
          </a:p>
          <a:p>
            <a:pPr marL="274320" lvl="1"/>
            <a:r>
              <a:rPr lang="fr-FR" dirty="0" smtClean="0"/>
              <a:t>Les distances</a:t>
            </a:r>
          </a:p>
          <a:p>
            <a:pPr marL="274320" lvl="1"/>
            <a:r>
              <a:rPr lang="fr-FR" dirty="0" smtClean="0"/>
              <a:t>Le jour ne convient pas :  « mardi et mercredi impossible pour moi, j’ai des séances »</a:t>
            </a:r>
          </a:p>
          <a:p>
            <a:pPr marL="274320" lvl="1"/>
            <a:r>
              <a:rPr lang="fr-FR" dirty="0"/>
              <a:t>Certains exploitants vont s’organiser pour venir plus</a:t>
            </a:r>
            <a:endParaRPr lang="fr-FR" dirty="0" smtClean="0"/>
          </a:p>
          <a:p>
            <a:pPr marL="274320" lvl="1"/>
            <a:r>
              <a:rPr lang="fr-FR" dirty="0" smtClean="0"/>
              <a:t>N’a pas besoin de voir les films pour les programmer</a:t>
            </a:r>
          </a:p>
          <a:p>
            <a:pPr marL="274320" lvl="1"/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2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5114528" cy="1255296"/>
          </a:xfrm>
        </p:spPr>
        <p:txBody>
          <a:bodyPr>
            <a:normAutofit/>
          </a:bodyPr>
          <a:lstStyle>
            <a:extLst/>
          </a:lstStyle>
          <a:p>
            <a:r>
              <a:rPr lang="fr-FR" dirty="0" smtClean="0">
                <a:solidFill>
                  <a:srgbClr val="FF6600"/>
                </a:solidFill>
              </a:rPr>
              <a:t>Animations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92888" cy="4392488"/>
          </a:xfrm>
        </p:spPr>
        <p:txBody>
          <a:bodyPr anchor="ctr">
            <a:normAutofit fontScale="77500" lnSpcReduction="20000"/>
          </a:bodyPr>
          <a:lstStyle>
            <a:extLst/>
          </a:lstStyle>
          <a:p>
            <a:pPr marL="274320" lvl="1"/>
            <a:r>
              <a:rPr lang="fr-FR" b="1" dirty="0" smtClean="0"/>
              <a:t>Les +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confiance sur la qualité des films sélectionnés</a:t>
            </a:r>
            <a:br>
              <a:rPr lang="fr-FR" dirty="0" smtClean="0"/>
            </a:br>
            <a:r>
              <a:rPr lang="fr-FR" dirty="0" smtClean="0"/>
              <a:t>propositions régulières et variées</a:t>
            </a:r>
            <a:br>
              <a:rPr lang="fr-FR" dirty="0" smtClean="0"/>
            </a:br>
            <a:r>
              <a:rPr lang="fr-FR" dirty="0" smtClean="0"/>
              <a:t>très satisfaits de ces animations (qualité de l’intervenant ex : LA SOCIALE)</a:t>
            </a:r>
            <a:br>
              <a:rPr lang="fr-FR" dirty="0" smtClean="0"/>
            </a:br>
            <a:r>
              <a:rPr lang="fr-FR" dirty="0" smtClean="0"/>
              <a:t>le réseau d’intervenants Plein Champ</a:t>
            </a:r>
            <a:r>
              <a:rPr lang="fr-FR" dirty="0"/>
              <a:t> </a:t>
            </a:r>
            <a:r>
              <a:rPr lang="fr-FR" dirty="0" smtClean="0"/>
              <a:t>(ou plutôt le temps consacré à la recherche)</a:t>
            </a:r>
            <a:br>
              <a:rPr lang="fr-FR" dirty="0" smtClean="0"/>
            </a:br>
            <a:r>
              <a:rPr lang="fr-FR" dirty="0"/>
              <a:t>organisation rapide et </a:t>
            </a:r>
            <a:r>
              <a:rPr lang="fr-FR" dirty="0" smtClean="0"/>
              <a:t>facile, presque clé en mains. fait gagner du temps.</a:t>
            </a:r>
            <a:br>
              <a:rPr lang="fr-FR" dirty="0" smtClean="0"/>
            </a:br>
            <a:r>
              <a:rPr lang="fr-FR" dirty="0" smtClean="0"/>
              <a:t>aide financière au déplacement de l’intervenant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documentation pratique</a:t>
            </a:r>
          </a:p>
          <a:p>
            <a:pPr marL="274320" lvl="1"/>
            <a:r>
              <a:rPr lang="fr-FR" b="1" dirty="0" smtClean="0"/>
              <a:t>Les -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les propositions arrivent parfois dans des délais trop justes</a:t>
            </a:r>
            <a:br>
              <a:rPr lang="fr-FR" dirty="0" smtClean="0"/>
            </a:br>
            <a:r>
              <a:rPr lang="fr-FR" dirty="0" smtClean="0"/>
              <a:t>manque de transparence sur la proposition d’animations à certaines salles et pas d’autres (?)</a:t>
            </a:r>
            <a:br>
              <a:rPr lang="fr-FR" dirty="0" smtClean="0"/>
            </a:br>
            <a:r>
              <a:rPr lang="fr-FR" dirty="0" smtClean="0"/>
              <a:t>manque de proposition sur des films de région</a:t>
            </a:r>
            <a:br>
              <a:rPr lang="fr-FR" dirty="0" smtClean="0"/>
            </a:br>
            <a:r>
              <a:rPr lang="fr-FR" dirty="0" smtClean="0"/>
              <a:t>manque d’une ligne directrice</a:t>
            </a:r>
            <a:br>
              <a:rPr lang="fr-FR" dirty="0" smtClean="0"/>
            </a:br>
            <a:endParaRPr lang="fr-FR" dirty="0" smtClean="0"/>
          </a:p>
        </p:txBody>
      </p:sp>
      <p:pic>
        <p:nvPicPr>
          <p:cNvPr id="14" name="Espace réservé du contenu 13" descr="Collège public 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6557"/>
          <a:stretch>
            <a:fillRect/>
          </a:stretch>
        </p:blipFill>
        <p:spPr>
          <a:xfrm>
            <a:off x="6228184" y="116632"/>
            <a:ext cx="2386123" cy="2304256"/>
          </a:xfrm>
        </p:spPr>
      </p:pic>
    </p:spTree>
    <p:extLst>
      <p:ext uri="{BB962C8B-B14F-4D97-AF65-F5344CB8AC3E}">
        <p14:creationId xmlns:p14="http://schemas.microsoft.com/office/powerpoint/2010/main" val="1718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53400" cy="1341120"/>
          </a:xfrm>
        </p:spPr>
        <p:txBody>
          <a:bodyPr>
            <a:normAutofit/>
          </a:bodyPr>
          <a:lstStyle>
            <a:extLst/>
          </a:lstStyle>
          <a:p>
            <a:r>
              <a:rPr lang="fr-FR" dirty="0" smtClean="0">
                <a:solidFill>
                  <a:srgbClr val="FF6600"/>
                </a:solidFill>
              </a:rPr>
              <a:t>Souhaits sur les animations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7560840" cy="3950568"/>
          </a:xfrm>
        </p:spPr>
        <p:txBody>
          <a:bodyPr anchor="ctr">
            <a:normAutofit/>
          </a:bodyPr>
          <a:lstStyle>
            <a:extLst/>
          </a:lstStyle>
          <a:p>
            <a:pPr marL="274320" lvl="1"/>
            <a:r>
              <a:rPr lang="fr-FR" dirty="0" smtClean="0"/>
              <a:t>Inviter plus de réalisateurs , plus d’animations</a:t>
            </a:r>
          </a:p>
          <a:p>
            <a:pPr marL="274320" lvl="1"/>
            <a:r>
              <a:rPr lang="fr-FR" dirty="0" smtClean="0"/>
              <a:t>Inviter des réalisateurs plus connus et de fiction,</a:t>
            </a:r>
            <a:r>
              <a:rPr lang="fr-FR" dirty="0"/>
              <a:t> mais conscients que c’est difficile. Peut être c’est plus le rôle de </a:t>
            </a:r>
            <a:r>
              <a:rPr lang="fr-FR" dirty="0" smtClean="0"/>
              <a:t>l’AFCAE en lien avec les </a:t>
            </a:r>
            <a:r>
              <a:rPr lang="fr-FR" dirty="0" err="1" smtClean="0"/>
              <a:t>assos</a:t>
            </a:r>
            <a:r>
              <a:rPr lang="fr-FR" dirty="0" smtClean="0"/>
              <a:t> régionales.</a:t>
            </a:r>
          </a:p>
          <a:p>
            <a:pPr marL="274320" lvl="1"/>
            <a:r>
              <a:rPr lang="fr-FR" dirty="0" smtClean="0"/>
              <a:t>Plus travailler sur des avant-premières</a:t>
            </a:r>
          </a:p>
          <a:p>
            <a:pPr marL="274320" lvl="1"/>
            <a:r>
              <a:rPr lang="fr-FR" dirty="0" smtClean="0"/>
              <a:t>Soutien à la communication : notamment communiqué de presse.</a:t>
            </a:r>
          </a:p>
          <a:p>
            <a:pPr marL="274320"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2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écran large.potx</Template>
  <TotalTime>0</TotalTime>
  <Words>958</Words>
  <Application>Microsoft Macintosh PowerPoint</Application>
  <PresentationFormat>Présentation à l'écran (4:3)</PresentationFormat>
  <Paragraphs>150</Paragraphs>
  <Slides>25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widescreenpresentation16x9</vt:lpstr>
      <vt:lpstr>EnquEte ADHerent   </vt:lpstr>
      <vt:lpstr>Enquête adhérent</vt:lpstr>
      <vt:lpstr>A votre avis  quelles sont les missions d’un réseau de cinémas ? </vt:lpstr>
      <vt:lpstr>Bilan Actions</vt:lpstr>
      <vt:lpstr>Journées de prévisionnements</vt:lpstr>
      <vt:lpstr>Souhaits sur les prévisionnements</vt:lpstr>
      <vt:lpstr>Ceux qui ne viennent pas aux prévisionnements</vt:lpstr>
      <vt:lpstr>Animations</vt:lpstr>
      <vt:lpstr>Souhaits sur les animations</vt:lpstr>
      <vt:lpstr>Ceux qui ne font pas d’animations avec Plein Champ</vt:lpstr>
      <vt:lpstr>Un Printemps pour le documentaire</vt:lpstr>
      <vt:lpstr>SOUHAITS  Un Printemps pour le documentaire</vt:lpstr>
      <vt:lpstr>Ceux qui ne font pas Un Printemps pour le documentaire !</vt:lpstr>
      <vt:lpstr>Les P’tits Mordus de Cinéma</vt:lpstr>
      <vt:lpstr>Les souhaits  Les P’tits Mordus de Cinéma</vt:lpstr>
      <vt:lpstr>Ceux qui ne programment pas Les P’tits Mordus de Cinéma</vt:lpstr>
      <vt:lpstr>Formations /Rencontres Professionnelles</vt:lpstr>
      <vt:lpstr>Ceux qui ne viennent pas aux Formations /Rencontres Professionnelles</vt:lpstr>
      <vt:lpstr>Programme coup de cœur Festival International du Court Métrage</vt:lpstr>
      <vt:lpstr>Ceux qui n’ont pas diffusé le Programme coup de cœur du Court Métrage</vt:lpstr>
      <vt:lpstr>Plein la Bobine en balade</vt:lpstr>
      <vt:lpstr>Ceux qui ne programment pas Plein la Bobine en balade</vt:lpstr>
      <vt:lpstr>Outils de communication</vt:lpstr>
      <vt:lpstr>SOUHAITS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2017-06-20T17:15:27Z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